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63" r:id="rId3"/>
    <p:sldId id="261" r:id="rId4"/>
    <p:sldId id="262" r:id="rId5"/>
    <p:sldId id="259" r:id="rId6"/>
    <p:sldId id="270" r:id="rId7"/>
    <p:sldId id="284" r:id="rId8"/>
    <p:sldId id="280" r:id="rId9"/>
    <p:sldId id="281" r:id="rId10"/>
    <p:sldId id="282" r:id="rId11"/>
    <p:sldId id="283" r:id="rId12"/>
    <p:sldId id="278" r:id="rId13"/>
    <p:sldId id="279" r:id="rId14"/>
    <p:sldId id="285" r:id="rId15"/>
    <p:sldId id="267" r:id="rId16"/>
    <p:sldId id="273" r:id="rId17"/>
    <p:sldId id="286" r:id="rId18"/>
    <p:sldId id="264" r:id="rId19"/>
    <p:sldId id="268" r:id="rId20"/>
    <p:sldId id="269" r:id="rId21"/>
    <p:sldId id="265" r:id="rId22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378" autoAdjust="0"/>
    <p:restoredTop sz="94660"/>
  </p:normalViewPr>
  <p:slideViewPr>
    <p:cSldViewPr>
      <p:cViewPr>
        <p:scale>
          <a:sx n="100" d="100"/>
          <a:sy n="100" d="100"/>
        </p:scale>
        <p:origin x="-1014" y="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7132F2-0022-42F3-B3E6-CC52509F5682}" type="datetimeFigureOut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2E3086-8E45-439D-B663-AA1839140A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/>
              <a:t>ç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0CA45-4CC3-406D-85B6-E9CEB13D06CD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73534-DE7C-4936-BBC3-BAF9A7D8D0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C49A-2E60-4CDE-AF8A-D55E689AEAE8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810CE-F9C0-4BC2-85CD-312EFE92E9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93E86-CAF4-4CCC-9683-9D20E801C366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509F4-2721-44BD-A4EB-34341A2142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3E47-A41B-436C-9B33-59C077EC11FB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851A7-1B79-4743-B396-5B931F60AB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A5374-9805-4D93-9E52-91DC8408996F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D1742-D8FA-4448-ACFF-DA6AE4D24C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71C10-0FA4-43EF-946C-7017BE88453C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089F1-A3D2-4600-993B-923B5E95BA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ABA16-54A1-4AC6-9F70-80F97A942D6F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AD24-BCA6-4357-8436-53852CF33D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65591-AFD1-4CAF-965D-7A2876B4F72D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56AF0-A92A-46AA-A6E1-E914CD0396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F3C56-2CA4-47FC-8B34-E42BF9919353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85061-EA95-4F57-8D67-F2D2186A44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96478-9295-4742-AD31-B6CA44BADB0C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0F20A-DFBA-4AA1-A8FC-902FE5FD5F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1E65D-2526-4A18-87C7-FC8B0BCD04E8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D912A-60A3-4800-8726-AAA6A2E767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ECBADA-3103-4758-AE10-62BEC18DF590}" type="datetime1">
              <a:rPr lang="es-ES"/>
              <a:pPr>
                <a:defRPr/>
              </a:pPr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D79A0E-8D6F-487F-BCE5-8B8C8D6FF7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2" Type="http://schemas.openxmlformats.org/officeDocument/2006/relationships/hyperlink" Target="http://www.agapea.com/heinemann/SCHRITLE-INTERNATIONAL-NIVEAU-A1-1-Y-2-i0n668820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es/imgres?imgurl=http://libreria.albujayra.com/arabe/images/9783190018550.jpg&amp;imgrefurl=http://libreria.albujayra.com/idiomas/alter-livre-l%C3%83%C2%A9l%C3%83%C2%A8ve-p-1110.html&amp;usg=__XHNoTjvYmsV6UWjDKFi80XVn3Ig=&amp;h=500&amp;w=364&amp;sz=28&amp;hl=es&amp;start=12&amp;um=1&amp;tbnid=kepTcF2g6nV0TM:&amp;tbnh=130&amp;tbnw=95&amp;prev=/images?q=SCHRITTE+HUEBER&amp;hl=es&amp;sa=G&amp;um=1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hyperlink" Target="javascript:popupWindow('http://www.libreria.albujayra.com/idiomas/espa&#195;&#177;ol-marcha-libro-alumno-pi-1985.html')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isanroque.es/" TargetMode="External"/><Relationship Id="rId2" Type="http://schemas.openxmlformats.org/officeDocument/2006/relationships/hyperlink" Target="http://www.mec.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wmf"/><Relationship Id="rId4" Type="http://schemas.openxmlformats.org/officeDocument/2006/relationships/hyperlink" Target="mailto:eoisanroque.averroes@juntadeandalucia.e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t&amp;source=web&amp;cd=17&amp;ved=0CEMQFjAGOAo&amp;url=http://es-la.facebook.com/pages/Escuela-Oficial-de-Idiomas-de-San-Roque/113459838670515&amp;ei=iUBvTtvzAsmohAfb8ZWrCQ&amp;usg=AFQjCNHVmKpA7ywPZeFvVIFCiNo5pHGfiQ" TargetMode="External"/><Relationship Id="rId2" Type="http://schemas.openxmlformats.org/officeDocument/2006/relationships/hyperlink" Target="mailto:aaeoisanroque@hotmail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aaeoisanroque@hotmail.com" TargetMode="External"/><Relationship Id="rId2" Type="http://schemas.openxmlformats.org/officeDocument/2006/relationships/hyperlink" Target="http://www.eoisanroque.es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acebook.com/media/set/?set=o.185051683352&amp;type=1" TargetMode="External"/><Relationship Id="rId4" Type="http://schemas.openxmlformats.org/officeDocument/2006/relationships/hyperlink" Target="http://www.google.es/url?sa=t&amp;source=web&amp;cd=9&amp;sqi=2&amp;ved=0CFcQFjAI&amp;url=http://www.cadiztotal.com/index.php?option=com_k2&amp;view=item&amp;id=480:33-alumnos-de-la-eoi-de-san-roque-visitan-el-parlamento-europeo&amp;Itemid=55&amp;ei=xyNvTr3lBtGLhQeB4bnHCQ&amp;usg=AFQjCNHByDHg-gxbi_DbogAkEXp9Vr8utQ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hyperlink" Target="http://images.google.com/imgres?imgurl=http://www.tucineencasa.com/images/idiomas.jpg&amp;imgrefurl=http://foro.univision.com/t5/Amarte-es-mi-Pecado/CUANTOS-CUALES-IDIOMAS-HABLAN/m-p/45072683&amp;usg=__qSd4E8mmojl3GAnI_n3IpUGThV8=&amp;h=442&amp;w=479&amp;sz=26&amp;hl=es&amp;start=10&amp;zoom=1&amp;tbnid=nVrPPoPgBDnUvM:&amp;tbnh=119&amp;tbnw=129&amp;prev=/images?q=hablo+idiomas&amp;hl=es&amp;sa=G&amp;gbv=2&amp;tbs=isch:1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eoisanroque.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es/imgres?imgurl=http://www.auplaisirdeslangues.fr/images/HACHalterego1.jpg&amp;imgrefurl=http://www.auplaisirdeslangues.fr/cours-complets-alter-ego-c-3_64_202_3878_4014.html?language=es&amp;usg=__rxzqGy0zohZMP8nlaY3_hKb5j1s=&amp;h=339&amp;w=250&amp;sz=35&amp;hl=es&amp;start=0&amp;zoom=1&amp;tbnid=RfAKvwn3NvJxSM:&amp;tbnh=156&amp;tbnw=136&amp;prev=/images?q=ALTER+EGP,+LIVRE+DE+L'ELEVE&amp;um=1&amp;hl=es&amp;sa=G&amp;rlz=1T4HPNN_esES365ES365&amp;biw=1259&amp;bih=475&amp;tbs=isch:1&amp;um=1&amp;itbs=1&amp;iact=hc&amp;vpx=138&amp;vpy=102&amp;dur=124&amp;hovh=262&amp;hovw=193&amp;tx=89&amp;ty=146&amp;ei=VhGKTLCrG9W7jAehjfGRBg&amp;oei=VhGKTLCrG9W7jAehjfGRBg&amp;esq=1&amp;page=1&amp;ndsp=16&amp;ved=1t:429,r:0,s: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dificio diego salin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356992"/>
            <a:ext cx="2520280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69653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 dirty="0" smtClean="0">
                <a:solidFill>
                  <a:srgbClr val="00B0F0"/>
                </a:solidFill>
                <a:latin typeface="Calibri" pitchFamily="34" charset="0"/>
              </a:rPr>
              <a:t>La EOI de San Roque te da la bienvenida</a:t>
            </a:r>
            <a:endParaRPr lang="es-ES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14339" name="Picture 5" descr="C:\Users\jerry\AppData\Local\Microsoft\Windows\Temporary Internet Files\Low\Content.IE5\S94REMSL\eoi-logoF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557339"/>
            <a:ext cx="3960813" cy="387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14348" y="5715016"/>
            <a:ext cx="4897437" cy="9541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800" b="1" dirty="0" smtClean="0">
                <a:solidFill>
                  <a:srgbClr val="00B0F0"/>
                </a:solidFill>
                <a:latin typeface="Comic Sans MS" pitchFamily="66" charset="0"/>
              </a:rPr>
              <a:t>Ya son 23 </a:t>
            </a:r>
            <a:r>
              <a:rPr lang="es-ES" sz="2800" b="1" dirty="0">
                <a:solidFill>
                  <a:srgbClr val="00B0F0"/>
                </a:solidFill>
                <a:latin typeface="Comic Sans MS" pitchFamily="66" charset="0"/>
              </a:rPr>
              <a:t>años en el Campo de Gibraltar</a:t>
            </a:r>
          </a:p>
        </p:txBody>
      </p:sp>
      <p:pic>
        <p:nvPicPr>
          <p:cNvPr id="14341" name="Picture 4" descr="http://t3.gstatic.com/images?q=tbn:ANd9GcTKtQzYSJhM7DPJsAJI7-4CCUgbgV7_-6VX-dNgq_0eUYv1ux0&amp;t=1&amp;usg=__OkOczzjscZ6YbY7pvoenaBuZP_0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142984"/>
            <a:ext cx="2735262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Título"/>
          <p:cNvSpPr>
            <a:spLocks noGrp="1"/>
          </p:cNvSpPr>
          <p:nvPr>
            <p:ph type="ctrTitle"/>
          </p:nvPr>
        </p:nvSpPr>
        <p:spPr>
          <a:xfrm>
            <a:off x="611188" y="549275"/>
            <a:ext cx="7772400" cy="719138"/>
          </a:xfrm>
        </p:spPr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>
                <a:solidFill>
                  <a:srgbClr val="FF0000"/>
                </a:solidFill>
              </a:rPr>
              <a:t>Dpto. Alemán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484313"/>
            <a:ext cx="6400800" cy="4154487"/>
          </a:xfrm>
        </p:spPr>
        <p:txBody>
          <a:bodyPr/>
          <a:lstStyle/>
          <a:p>
            <a:r>
              <a:rPr lang="es-ES" dirty="0" smtClean="0">
                <a:solidFill>
                  <a:srgbClr val="898989"/>
                </a:solidFill>
              </a:rPr>
              <a:t>Libros de texto</a:t>
            </a:r>
          </a:p>
          <a:p>
            <a:endParaRPr lang="es-ES" dirty="0" smtClean="0">
              <a:solidFill>
                <a:srgbClr val="898989"/>
              </a:solidFill>
            </a:endParaRPr>
          </a:p>
          <a:p>
            <a:endParaRPr lang="es-ES" dirty="0" smtClean="0">
              <a:solidFill>
                <a:srgbClr val="898989"/>
              </a:solidFill>
            </a:endParaRPr>
          </a:p>
          <a:p>
            <a:endParaRPr lang="es-ES" dirty="0" smtClean="0">
              <a:solidFill>
                <a:srgbClr val="898989"/>
              </a:solidFill>
            </a:endParaRPr>
          </a:p>
          <a:p>
            <a:endParaRPr lang="es-ES" dirty="0" smtClean="0">
              <a:solidFill>
                <a:srgbClr val="898989"/>
              </a:solidFill>
            </a:endParaRPr>
          </a:p>
          <a:p>
            <a:endParaRPr lang="es-ES" dirty="0" smtClean="0">
              <a:solidFill>
                <a:srgbClr val="898989"/>
              </a:solidFill>
            </a:endParaRPr>
          </a:p>
          <a:p>
            <a:endParaRPr lang="es-ES" dirty="0" smtClean="0">
              <a:solidFill>
                <a:srgbClr val="898989"/>
              </a:solidFill>
            </a:endParaRPr>
          </a:p>
          <a:p>
            <a:endParaRPr lang="es-ES" sz="2400" dirty="0" smtClean="0">
              <a:solidFill>
                <a:srgbClr val="898989"/>
              </a:solidFill>
            </a:endParaRPr>
          </a:p>
        </p:txBody>
      </p:sp>
      <p:pic>
        <p:nvPicPr>
          <p:cNvPr id="25603" name="Imagen 1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276475"/>
            <a:ext cx="1057275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214818"/>
            <a:ext cx="10652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2205038"/>
            <a:ext cx="1158875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Imagen 7" descr="http://t3.gstatic.com/images?q=tbn:kepTcF2g6nV0TM:http://libreria.albujayra.com/arabe/images/9783190018550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25900" y="2205038"/>
            <a:ext cx="11049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4214818"/>
            <a:ext cx="968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1 Título"/>
          <p:cNvSpPr>
            <a:spLocks noGrp="1"/>
          </p:cNvSpPr>
          <p:nvPr>
            <p:ph type="ctrTitle"/>
          </p:nvPr>
        </p:nvSpPr>
        <p:spPr>
          <a:xfrm>
            <a:off x="611188" y="333375"/>
            <a:ext cx="7777162" cy="1079500"/>
          </a:xfrm>
        </p:spPr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>Dpto. Español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4213" y="1412875"/>
            <a:ext cx="7088187" cy="4752975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   Libros de texto </a:t>
            </a:r>
          </a:p>
          <a:p>
            <a:pPr>
              <a:defRPr/>
            </a:pPr>
            <a:r>
              <a:rPr lang="es-ES" dirty="0" smtClean="0"/>
              <a:t> 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/>
          </a:p>
        </p:txBody>
      </p:sp>
      <p:pic>
        <p:nvPicPr>
          <p:cNvPr id="8" name="7 Imagen" descr="Español en marcha 1. Libro del alumno + CD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643050"/>
            <a:ext cx="12144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Libro del alumno + C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5" y="1643050"/>
            <a:ext cx="107157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9 Imagen" descr="Libro del Alumno + CD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2928934"/>
            <a:ext cx="114300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10 Imagen" descr="http://www.difusion.com/portadas/Abanico_Nedi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3" y="4286256"/>
            <a:ext cx="128588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 descr="http://www.sprakbokhandeln.se/spanska/contents/media/l_vvaavent7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4214818"/>
            <a:ext cx="114300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Título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008063"/>
          </a:xfrm>
        </p:spPr>
        <p:txBody>
          <a:bodyPr/>
          <a:lstStyle/>
          <a:p>
            <a:r>
              <a:rPr lang="es-ES" sz="4000" b="1" dirty="0" smtClean="0">
                <a:solidFill>
                  <a:srgbClr val="FF0000"/>
                </a:solidFill>
              </a:rPr>
              <a:t>Cómo </a:t>
            </a:r>
            <a:r>
              <a:rPr lang="es-ES" sz="4000" b="1" dirty="0" smtClean="0">
                <a:solidFill>
                  <a:srgbClr val="FF0000"/>
                </a:solidFill>
              </a:rPr>
              <a:t>ser un buen alumno</a:t>
            </a:r>
          </a:p>
        </p:txBody>
      </p:sp>
      <p:sp>
        <p:nvSpPr>
          <p:cNvPr id="27650" name="2 Subtítulo"/>
          <p:cNvSpPr>
            <a:spLocks noGrp="1"/>
          </p:cNvSpPr>
          <p:nvPr>
            <p:ph type="subTitle" idx="1"/>
          </p:nvPr>
        </p:nvSpPr>
        <p:spPr>
          <a:xfrm>
            <a:off x="611188" y="1571613"/>
            <a:ext cx="7921625" cy="4067188"/>
          </a:xfrm>
        </p:spPr>
        <p:txBody>
          <a:bodyPr/>
          <a:lstStyle/>
          <a:p>
            <a:r>
              <a:rPr lang="es-ES" sz="1800" u="sng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Estudiar un idioma es un proceso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4,5 horas de clase exclusivamente a la semana no son suficientes para sumergirse en otra lengua/cultura. 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Por esto debes </a:t>
            </a:r>
            <a:r>
              <a:rPr lang="es-ES" sz="1800" u="sng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practicar cada día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Para dominar el idioma como usuario de nivel avanzado el alumno debería invertir 2600 horas en 5 años. 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En la Escuela recibirás en ese tiempo 600 horas</a:t>
            </a:r>
          </a:p>
          <a:p>
            <a:endParaRPr lang="es-ES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1.- </a:t>
            </a:r>
            <a:r>
              <a:rPr lang="es-ES" sz="1800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Distribuye tu tiempo de estudio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15 a 30 minutos a lo largo del día. Practica las diferentes 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destrezas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hablar, escuchar, escribir, leer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.</a:t>
            </a:r>
          </a:p>
          <a:p>
            <a:endParaRPr lang="es-ES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r>
              <a:rPr lang="es-ES" sz="1800" dirty="0" smtClean="0">
                <a:solidFill>
                  <a:srgbClr val="898989"/>
                </a:solidFill>
              </a:rPr>
              <a:t>2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.- </a:t>
            </a:r>
            <a:r>
              <a:rPr lang="es-ES" sz="1800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Participa en clase</a:t>
            </a:r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: es la mejor oportunidad para hablar.  </a:t>
            </a:r>
          </a:p>
          <a:p>
            <a:r>
              <a:rPr lang="es-ES" sz="18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27651" name="Picture 10" descr="MC9004154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5157788"/>
            <a:ext cx="1874838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Título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1008063"/>
          </a:xfrm>
        </p:spPr>
        <p:txBody>
          <a:bodyPr/>
          <a:lstStyle/>
          <a:p>
            <a:r>
              <a:rPr lang="es-ES" sz="4000" b="1" dirty="0" smtClean="0">
                <a:solidFill>
                  <a:srgbClr val="FF0000"/>
                </a:solidFill>
              </a:rPr>
              <a:t>Cómo ser un buen </a:t>
            </a:r>
            <a:r>
              <a:rPr lang="es-ES" sz="4000" b="1" dirty="0" smtClean="0">
                <a:solidFill>
                  <a:srgbClr val="FF0000"/>
                </a:solidFill>
              </a:rPr>
              <a:t>alumno (2)</a:t>
            </a:r>
            <a:endParaRPr lang="es-ES" sz="4000" b="1" dirty="0" smtClean="0">
              <a:solidFill>
                <a:srgbClr val="FF0000"/>
              </a:solidFill>
            </a:endParaRPr>
          </a:p>
        </p:txBody>
      </p:sp>
      <p:sp>
        <p:nvSpPr>
          <p:cNvPr id="28674" name="2 Subtítulo"/>
          <p:cNvSpPr>
            <a:spLocks noGrp="1"/>
          </p:cNvSpPr>
          <p:nvPr>
            <p:ph type="subTitle" idx="1"/>
          </p:nvPr>
        </p:nvSpPr>
        <p:spPr>
          <a:xfrm>
            <a:off x="468313" y="1557338"/>
            <a:ext cx="8135937" cy="482441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3.- </a:t>
            </a:r>
            <a:r>
              <a:rPr lang="es-ES" sz="2000" u="sng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Conoce a tus compañeros </a:t>
            </a: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y relaciónate con ellos : te sentirás entre amigos y perderás el miedo a expresarte en otro idioma</a:t>
            </a: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4.- Mantén una </a:t>
            </a:r>
            <a:r>
              <a:rPr lang="es-ES" sz="2000" u="sng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actitud positiva</a:t>
            </a:r>
          </a:p>
          <a:p>
            <a:pPr>
              <a:lnSpc>
                <a:spcPct val="80000"/>
              </a:lnSpc>
            </a:pPr>
            <a:endParaRPr lang="es-ES" sz="2000" u="sng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u="sng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5.- </a:t>
            </a:r>
            <a:r>
              <a:rPr lang="es-ES" sz="2000" u="sng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Pide ayuda </a:t>
            </a:r>
            <a:r>
              <a:rPr lang="es-ES" sz="20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si la necesitas a tu profesor y compañeros. Forma un grupo de estudios con tus compañeros</a:t>
            </a:r>
          </a:p>
          <a:p>
            <a:pPr>
              <a:lnSpc>
                <a:spcPct val="80000"/>
              </a:lnSpc>
            </a:pPr>
            <a:endParaRPr lang="es-ES" sz="20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28675" name="Picture 4" descr="MC90028645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4929198"/>
            <a:ext cx="108267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MP90040106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786058"/>
            <a:ext cx="1401762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57290" y="500042"/>
            <a:ext cx="6786610" cy="381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6- </a:t>
            </a:r>
            <a:r>
              <a:rPr lang="es-ES" dirty="0" smtClean="0">
                <a:solidFill>
                  <a:srgbClr val="92D050"/>
                </a:solidFill>
                <a:cs typeface="Arial" charset="0"/>
              </a:rPr>
              <a:t>Aprende a aprender</a:t>
            </a:r>
            <a:r>
              <a:rPr lang="es-ES" dirty="0" smtClean="0">
                <a:solidFill>
                  <a:srgbClr val="898989"/>
                </a:solidFill>
                <a:cs typeface="Arial" charset="0"/>
              </a:rPr>
              <a:t>: </a:t>
            </a: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a) determina lo que necesitas aprender,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b) fija tus propios objetivos,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c) marca un ritmo de trabajo,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d) revisa tu progreso comprobando lo que sabes y lo que pretendes aprender,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e) busca ocasiones para utilizar la lengua, 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f) no temas cometer </a:t>
            </a:r>
            <a:r>
              <a:rPr lang="es-ES" dirty="0" smtClean="0">
                <a:solidFill>
                  <a:srgbClr val="898989"/>
                </a:solidFill>
                <a:cs typeface="Arial" charset="0"/>
              </a:rPr>
              <a:t>errores </a:t>
            </a: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g) busca estrategias de aprendizaje y …</a:t>
            </a: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aunque te bloquees, no te angusties</a:t>
            </a: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898989"/>
                </a:solidFill>
                <a:cs typeface="Arial" charset="0"/>
              </a:rPr>
              <a:t>7- </a:t>
            </a:r>
            <a:r>
              <a:rPr lang="es-ES" dirty="0" smtClean="0">
                <a:solidFill>
                  <a:srgbClr val="92D050"/>
                </a:solidFill>
                <a:cs typeface="Arial" charset="0"/>
              </a:rPr>
              <a:t>Procura no faltar a clase y practicar fuera del aula</a:t>
            </a: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dirty="0" smtClean="0">
              <a:solidFill>
                <a:srgbClr val="898989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3200" dirty="0" smtClean="0">
              <a:solidFill>
                <a:srgbClr val="898989"/>
              </a:solidFill>
            </a:endParaRPr>
          </a:p>
        </p:txBody>
      </p:sp>
      <p:pic>
        <p:nvPicPr>
          <p:cNvPr id="3" name="Picture 2" descr="http://www.gizmodo.fr/wp-content/uploads/2009/10/twitter-fr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4579" y="3643314"/>
            <a:ext cx="4214842" cy="207170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600" b="1" dirty="0" smtClean="0">
                <a:solidFill>
                  <a:srgbClr val="FF0000"/>
                </a:solidFill>
              </a:rPr>
              <a:t>¿qué más debes saber?</a:t>
            </a:r>
          </a:p>
        </p:txBody>
      </p:sp>
      <p:sp>
        <p:nvSpPr>
          <p:cNvPr id="29698" name="2 Marcador de contenido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4831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Fotocopias: 7 € incluido servicio SMS 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Becas: descargar impreso e informarse en </a:t>
            </a:r>
            <a:r>
              <a:rPr lang="es-ES" sz="2400" dirty="0" smtClean="0">
                <a:solidFill>
                  <a:srgbClr val="7F7F7F"/>
                </a:solidFill>
                <a:hlinkClick r:id="rId2"/>
              </a:rPr>
              <a:t>www.mec.es</a:t>
            </a: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err="1" smtClean="0">
                <a:solidFill>
                  <a:srgbClr val="7F7F7F"/>
                </a:solidFill>
              </a:rPr>
              <a:t>Delegad@</a:t>
            </a:r>
            <a:r>
              <a:rPr lang="es-ES" sz="2400" dirty="0" smtClean="0">
                <a:solidFill>
                  <a:srgbClr val="7F7F7F"/>
                </a:solidFill>
              </a:rPr>
              <a:t>: elección 3 al 6 de octubre (datos de compañeros)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Nueva página web </a:t>
            </a:r>
            <a:r>
              <a:rPr lang="es-ES" sz="2000" dirty="0" smtClean="0">
                <a:solidFill>
                  <a:schemeClr val="accent1"/>
                </a:solidFill>
                <a:hlinkClick r:id="rId3"/>
              </a:rPr>
              <a:t>www.eoisanroque.es</a:t>
            </a:r>
            <a:r>
              <a:rPr lang="es-ES" sz="2000" dirty="0" smtClean="0">
                <a:solidFill>
                  <a:schemeClr val="accent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Correo electrónico: </a:t>
            </a:r>
            <a:r>
              <a:rPr lang="es-ES" sz="2000" dirty="0" smtClean="0">
                <a:solidFill>
                  <a:srgbClr val="7F7F7F"/>
                </a:solidFill>
                <a:hlinkClick r:id="rId4"/>
              </a:rPr>
              <a:t>eoisanroque.averroes@juntadeandalucia.es</a:t>
            </a:r>
            <a:endParaRPr lang="es-ES" sz="2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Wiki: información del </a:t>
            </a:r>
            <a:r>
              <a:rPr lang="es-ES" sz="2400" dirty="0" smtClean="0">
                <a:solidFill>
                  <a:srgbClr val="7F7F7F"/>
                </a:solidFill>
              </a:rPr>
              <a:t>profesor y sus clases</a:t>
            </a: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Programa </a:t>
            </a:r>
            <a:r>
              <a:rPr lang="es-ES" sz="2400" dirty="0" err="1" smtClean="0">
                <a:solidFill>
                  <a:srgbClr val="7F7F7F"/>
                </a:solidFill>
              </a:rPr>
              <a:t>Tandem</a:t>
            </a:r>
            <a:r>
              <a:rPr lang="es-ES" sz="2400" dirty="0" smtClean="0">
                <a:solidFill>
                  <a:srgbClr val="7F7F7F"/>
                </a:solidFill>
              </a:rPr>
              <a:t> (noviembre)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Biblioteca: proyecto y próxima apertura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Novedad de este curso: enseñanza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s-ES" sz="2400" dirty="0" err="1" smtClean="0">
                <a:solidFill>
                  <a:srgbClr val="7F7F7F"/>
                </a:solidFill>
              </a:rPr>
              <a:t>semi</a:t>
            </a:r>
            <a:r>
              <a:rPr lang="es-ES" sz="2400" dirty="0" smtClean="0">
                <a:solidFill>
                  <a:srgbClr val="7F7F7F"/>
                </a:solidFill>
              </a:rPr>
              <a:t>-presencial (inglés)</a:t>
            </a:r>
          </a:p>
        </p:txBody>
      </p:sp>
      <p:pic>
        <p:nvPicPr>
          <p:cNvPr id="29699" name="Picture 5" descr="MC900233874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4149725"/>
            <a:ext cx="1824038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sz="3200" b="1" dirty="0" smtClean="0"/>
              <a:t>ESCUELA OFICIAL DE IDIOMAS DE SAN ROQUE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Asociación de Alumnos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endParaRPr lang="es-ES" sz="4000" b="1" dirty="0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900113" y="1928803"/>
            <a:ext cx="7786687" cy="307183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Directiva: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dirty="0" smtClean="0">
                <a:solidFill>
                  <a:srgbClr val="7F7F7F"/>
                </a:solidFill>
              </a:rPr>
              <a:t>Presidente: José </a:t>
            </a:r>
            <a:r>
              <a:rPr lang="es-ES" sz="2400" dirty="0" err="1" smtClean="0">
                <a:solidFill>
                  <a:srgbClr val="7F7F7F"/>
                </a:solidFill>
              </a:rPr>
              <a:t>Fco</a:t>
            </a:r>
            <a:r>
              <a:rPr lang="es-ES" sz="2400" dirty="0" smtClean="0">
                <a:solidFill>
                  <a:srgbClr val="7F7F7F"/>
                </a:solidFill>
              </a:rPr>
              <a:t>. Muñoz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dirty="0" smtClean="0">
                <a:solidFill>
                  <a:srgbClr val="7F7F7F"/>
                </a:solidFill>
              </a:rPr>
              <a:t>Vicepresidente: José Carlos Núñez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Contacto: </a:t>
            </a:r>
            <a:r>
              <a:rPr lang="es-ES" sz="2400" dirty="0" smtClean="0">
                <a:solidFill>
                  <a:srgbClr val="7F7F7F"/>
                </a:solidFill>
                <a:hlinkClick r:id="rId2"/>
              </a:rPr>
              <a:t>aaeoisanroque@hotmail.com</a:t>
            </a: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err="1" smtClean="0">
                <a:solidFill>
                  <a:srgbClr val="7F7F7F"/>
                </a:solidFill>
              </a:rPr>
              <a:t>Facebook</a:t>
            </a:r>
            <a:r>
              <a:rPr lang="es-ES" sz="2400" dirty="0" smtClean="0">
                <a:solidFill>
                  <a:srgbClr val="7F7F7F"/>
                </a:solidFill>
              </a:rPr>
              <a:t>: </a:t>
            </a:r>
            <a:r>
              <a:rPr lang="es-ES" sz="2000" dirty="0" smtClean="0">
                <a:hlinkClick r:id="rId3" action="ppaction://hlinkfile"/>
              </a:rPr>
              <a:t>Escuela Oficial de Idiomas de San Roque | </a:t>
            </a:r>
            <a:r>
              <a:rPr lang="es-ES" sz="2000" dirty="0" err="1" smtClean="0">
                <a:hlinkClick r:id="rId3" action="ppaction://hlinkfile"/>
              </a:rPr>
              <a:t>Facebook</a:t>
            </a:r>
            <a:endParaRPr lang="es-ES" sz="2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Propuesta de diversas actividades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Cuota Socio: 5 €</a:t>
            </a:r>
          </a:p>
          <a:p>
            <a:pPr eaLnBrk="1" hangingPunct="1">
              <a:lnSpc>
                <a:spcPct val="90000"/>
              </a:lnSpc>
            </a:pP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s-ES" sz="4000" b="1" dirty="0" smtClean="0"/>
          </a:p>
          <a:p>
            <a:pPr eaLnBrk="1" hangingPunct="1">
              <a:lnSpc>
                <a:spcPct val="90000"/>
              </a:lnSpc>
              <a:buNone/>
            </a:pPr>
            <a:endParaRPr lang="es-ES" sz="4000" b="1" dirty="0" smtClean="0"/>
          </a:p>
        </p:txBody>
      </p:sp>
      <p:pic>
        <p:nvPicPr>
          <p:cNvPr id="30723" name="Picture 7" descr="MC900297567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4724400"/>
            <a:ext cx="266382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42976" y="428604"/>
            <a:ext cx="7143800" cy="366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4000" b="1" dirty="0" smtClean="0"/>
              <a:t>	</a:t>
            </a:r>
            <a:r>
              <a:rPr lang="es-ES" sz="4000" b="1" dirty="0" smtClean="0">
                <a:solidFill>
                  <a:srgbClr val="FF0000"/>
                </a:solidFill>
                <a:latin typeface="+mj-lt"/>
              </a:rPr>
              <a:t>Taller de italiano</a:t>
            </a:r>
          </a:p>
          <a:p>
            <a:pPr eaLnBrk="1" hangingPunct="1">
              <a:lnSpc>
                <a:spcPct val="90000"/>
              </a:lnSpc>
            </a:pPr>
            <a:endParaRPr lang="es-ES" b="1" dirty="0" smtClean="0"/>
          </a:p>
          <a:p>
            <a:r>
              <a:rPr lang="es-ES" dirty="0" smtClean="0"/>
              <a:t>Periodo de matrícula del 1 al 30 de septiembre de 2011</a:t>
            </a:r>
          </a:p>
          <a:p>
            <a:r>
              <a:rPr lang="es-ES" dirty="0" smtClean="0"/>
              <a:t>A partir del 1 de octubre hasta completar vacantes.</a:t>
            </a:r>
          </a:p>
          <a:p>
            <a:r>
              <a:rPr lang="es-ES" dirty="0" smtClean="0"/>
              <a:t>Matrícula curso completo del 1 de octubre al 31 de mayo: 80 €</a:t>
            </a:r>
          </a:p>
          <a:p>
            <a:endParaRPr lang="es-ES" dirty="0" smtClean="0"/>
          </a:p>
          <a:p>
            <a:r>
              <a:rPr lang="es-ES" dirty="0" smtClean="0"/>
              <a:t>Infórmate en:</a:t>
            </a:r>
          </a:p>
          <a:p>
            <a:r>
              <a:rPr lang="es-ES" u="sng" dirty="0" smtClean="0">
                <a:hlinkClick r:id="rId2"/>
              </a:rPr>
              <a:t>www.eoisanroque.es</a:t>
            </a:r>
            <a:endParaRPr lang="es-ES" dirty="0" smtClean="0"/>
          </a:p>
          <a:p>
            <a:r>
              <a:rPr lang="es-ES" u="sng" dirty="0" smtClean="0">
                <a:hlinkClick r:id="rId3"/>
              </a:rPr>
              <a:t>aaeoisanroque@hotmail.com</a:t>
            </a:r>
            <a:endParaRPr lang="es-ES" dirty="0" smtClean="0"/>
          </a:p>
          <a:p>
            <a:r>
              <a:rPr lang="es-ES" dirty="0" smtClean="0"/>
              <a:t>956 67 01 08 / 629 25 88 72</a:t>
            </a:r>
          </a:p>
          <a:p>
            <a:endParaRPr lang="es-ES" dirty="0" smtClean="0"/>
          </a:p>
          <a:p>
            <a:r>
              <a:rPr lang="es-ES" dirty="0" smtClean="0"/>
              <a:t>Solo 40 plazas…!!!</a:t>
            </a:r>
          </a:p>
        </p:txBody>
      </p:sp>
      <p:pic>
        <p:nvPicPr>
          <p:cNvPr id="34818" name="Picture 2" descr="http://profile.ak.fbcdn.net/hprofile-ak-snc4/203568_116422661776732_2466474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428868"/>
            <a:ext cx="1714500" cy="234315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0988" cy="939800"/>
          </a:xfrm>
        </p:spPr>
        <p:txBody>
          <a:bodyPr/>
          <a:lstStyle/>
          <a:p>
            <a:pPr eaLnBrk="1" hangingPunct="1"/>
            <a:r>
              <a:rPr lang="es-ES" sz="4000" b="1" dirty="0" smtClean="0">
                <a:solidFill>
                  <a:srgbClr val="FF0000"/>
                </a:solidFill>
              </a:rPr>
              <a:t>Actividades culturales</a:t>
            </a:r>
          </a:p>
        </p:txBody>
      </p:sp>
      <p:sp>
        <p:nvSpPr>
          <p:cNvPr id="31746" name="2 Marcador de contenido"/>
          <p:cNvSpPr>
            <a:spLocks noGrp="1"/>
          </p:cNvSpPr>
          <p:nvPr>
            <p:ph idx="1"/>
          </p:nvPr>
        </p:nvSpPr>
        <p:spPr>
          <a:xfrm>
            <a:off x="357188" y="1285875"/>
            <a:ext cx="8102600" cy="4159250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Fiesta de cada Departamento</a:t>
            </a:r>
          </a:p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Viajes culturales         </a:t>
            </a:r>
          </a:p>
          <a:p>
            <a:pPr eaLnBrk="1" hangingPunct="1"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Teatro (23 abril?)</a:t>
            </a:r>
          </a:p>
          <a:p>
            <a:pPr eaLnBrk="1" hangingPunct="1"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         con tu participación aprendes, mejoras tu comunicación,       te diviertes, conoces a otros compañeros etc.</a:t>
            </a:r>
          </a:p>
          <a:p>
            <a:pPr eaLnBrk="1" hangingPunct="1">
              <a:buFont typeface="Arial" charset="0"/>
              <a:buNone/>
            </a:pPr>
            <a:endParaRPr lang="es-ES" sz="2800" i="1" dirty="0" smtClean="0"/>
          </a:p>
          <a:p>
            <a:pPr eaLnBrk="1" hangingPunct="1">
              <a:buFont typeface="Arial" charset="0"/>
              <a:buNone/>
            </a:pPr>
            <a:endParaRPr lang="es-ES" i="1" dirty="0" smtClean="0"/>
          </a:p>
        </p:txBody>
      </p:sp>
      <p:pic>
        <p:nvPicPr>
          <p:cNvPr id="31747" name="Picture 6" descr="Moving On - 10 marzo 2010 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1125538"/>
            <a:ext cx="2411412" cy="16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MARZO 2010 - BRISTOL-BATH-STRATFORD-WARWICK CASTLE 1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9" y="3571876"/>
            <a:ext cx="335758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2643174" y="5929330"/>
            <a:ext cx="33575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2575299" y="5643578"/>
            <a:ext cx="4068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smtClean="0">
                <a:hlinkClick r:id="rId4" action="ppaction://hlinkfile"/>
              </a:rPr>
              <a:t>33 alumnos de la </a:t>
            </a:r>
            <a:r>
              <a:rPr lang="es-ES" sz="1200" i="1" dirty="0" smtClean="0">
                <a:hlinkClick r:id="rId4" action="ppaction://hlinkfile"/>
              </a:rPr>
              <a:t>EOI</a:t>
            </a:r>
            <a:r>
              <a:rPr lang="es-ES" sz="1200" dirty="0" smtClean="0">
                <a:hlinkClick r:id="rId4" action="ppaction://hlinkfile"/>
              </a:rPr>
              <a:t> de </a:t>
            </a:r>
            <a:r>
              <a:rPr lang="es-ES" sz="1200" i="1" dirty="0" smtClean="0">
                <a:hlinkClick r:id="rId4" action="ppaction://hlinkfile"/>
              </a:rPr>
              <a:t>San Roque</a:t>
            </a:r>
            <a:r>
              <a:rPr lang="es-ES" sz="1200" dirty="0" smtClean="0">
                <a:hlinkClick r:id="rId4" action="ppaction://hlinkfile"/>
              </a:rPr>
              <a:t> visitan el Parlamento Europeo</a:t>
            </a:r>
            <a:r>
              <a:rPr lang="es-ES" sz="1200" dirty="0" smtClean="0"/>
              <a:t> (noviembre 2010)</a:t>
            </a:r>
          </a:p>
          <a:p>
            <a:r>
              <a:rPr lang="pt-BR" sz="1200" dirty="0" smtClean="0">
                <a:hlinkClick r:id="rId5"/>
              </a:rPr>
              <a:t>Fotos de EOI SAN ROQUE (CADIZ)</a:t>
            </a:r>
            <a:endParaRPr lang="pt-BR" sz="1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b="1" dirty="0" smtClean="0"/>
              <a:t>ESCUELA OFICIAL DE IDIOMAS DE SAN ROQUE</a:t>
            </a:r>
            <a:endParaRPr lang="es-ES" sz="3200" dirty="0" smtClean="0"/>
          </a:p>
        </p:txBody>
      </p:sp>
      <p:sp>
        <p:nvSpPr>
          <p:cNvPr id="33794" name="2 Marcador de contenido"/>
          <p:cNvSpPr>
            <a:spLocks noGrp="1"/>
          </p:cNvSpPr>
          <p:nvPr>
            <p:ph idx="1"/>
          </p:nvPr>
        </p:nvSpPr>
        <p:spPr>
          <a:xfrm>
            <a:off x="684213" y="1557338"/>
            <a:ext cx="7200900" cy="46688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b="1" dirty="0" smtClean="0">
                <a:solidFill>
                  <a:srgbClr val="FF0000"/>
                </a:solidFill>
              </a:rPr>
              <a:t>calendario del curso: septiembre-junio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Festivos: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12 octubre (Hispanidad)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31 octubre - 1 noviembre (Todos los Santos)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6 y 8 diciembre (Constitución, Inmaculada)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24 diciembre- 8 enero (Navidad)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27-28 febrero  (Día de la Educación, Día de Andalucía)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2-8 abril (Semana Santa)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30 abril - 1 mayo (Fiesta del trabajo)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sz="2400" i="1" dirty="0" smtClean="0">
                <a:solidFill>
                  <a:srgbClr val="7F7F7F"/>
                </a:solidFill>
              </a:rPr>
              <a:t>Finales de mayo (fiesta local)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i="1" dirty="0" smtClean="0"/>
          </a:p>
        </p:txBody>
      </p:sp>
      <p:pic>
        <p:nvPicPr>
          <p:cNvPr id="33796" name="Picture 6" descr="MC9003359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4929198"/>
            <a:ext cx="1449388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losmercados.es/wp-content/uploads/2011/05/calendario-laboral-blogcontab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643182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	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INGLÉS 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FRANCÉS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	- ALEMÁN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	- ESPAÑOL PARA EXTRANJEROS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-THAT´S ENGLISH 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SEMIPRESENCIAL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	- TALLER DE ITALIANO</a:t>
            </a: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250825" y="3573463"/>
            <a:ext cx="9107521" cy="2552700"/>
          </a:xfrm>
        </p:spPr>
        <p:txBody>
          <a:bodyPr/>
          <a:lstStyle/>
          <a:p>
            <a:pPr eaLnBrk="1" hangingPunct="1">
              <a:defRPr/>
            </a:pPr>
            <a:r>
              <a:rPr lang="es-ES" sz="2400" i="1" u="sng" dirty="0" smtClean="0">
                <a:solidFill>
                  <a:srgbClr val="FF0000"/>
                </a:solidFill>
              </a:rPr>
              <a:t>NIVELES, CURSOS Y CERTIFICADOS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Básico: 2 cursos - certificado Nivel Básico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 Intermedio: 1 curso - certificado Nivel Intermedio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 Avanzado: 2 cursos - certificado  Nivel Avanzado</a:t>
            </a:r>
          </a:p>
          <a:p>
            <a:pPr eaLnBrk="1" hangingPunct="1"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Los alumnos oficiales de NI y 2º NA tendrán pruebas de certificación</a:t>
            </a:r>
          </a:p>
        </p:txBody>
      </p:sp>
      <p:pic>
        <p:nvPicPr>
          <p:cNvPr id="15363" name="Picture 7" descr="idioma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908050"/>
            <a:ext cx="12287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" descr="C:\Documents and Settings\PC1\Configuración local\Archivos temporales de Internet\Content.IE5\WLU14DKB\MCj041549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268413"/>
            <a:ext cx="2016125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" descr="C:\Documents and Settings\PC1\Configuración local\Archivos temporales de Internet\Content.IE5\BYWNF58P\MCBD19969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500438"/>
            <a:ext cx="19288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thats_englis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9925" y="2133600"/>
            <a:ext cx="137636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bandera-itali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9925" y="2924175"/>
            <a:ext cx="8747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pPr eaLnBrk="1" hangingPunct="1"/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200" b="1" dirty="0" smtClean="0">
                <a:solidFill>
                  <a:srgbClr val="FF0000"/>
                </a:solidFill>
              </a:rPr>
              <a:t>calendario del alumnado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endParaRPr lang="es-ES" sz="3200" dirty="0" smtClean="0"/>
          </a:p>
        </p:txBody>
      </p:sp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611188" y="1844675"/>
            <a:ext cx="8104216" cy="4321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s-ES" sz="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Cambios de horario: hasta 30 de septiembre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Becas: hasta 30 de septiembre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Carné de estudiante: </a:t>
            </a:r>
            <a:r>
              <a:rPr lang="es-ES" sz="2400" i="1" smtClean="0">
                <a:solidFill>
                  <a:schemeClr val="bg1">
                    <a:lumMod val="50000"/>
                  </a:schemeClr>
                </a:solidFill>
              </a:rPr>
              <a:t>15 octubre-15 </a:t>
            </a: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noviembre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Plazo extraordinario de matrícula: hasta 30 octubre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Simultaneidad de matrícula: hasta 15 de febrero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Preinscripción alumnos oficiales: 1-31 marzo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Anulación de matrícula: hasta el 31 de marzo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Matrícula libre: 15-30 abril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Preinscripción CAL: 1-30 mayo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Solicitud de título: 1 al 15 de octubre y del 1 al 15 de febrero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</a:rPr>
              <a:t>Matrícula oficial: 1-10 julio y 1-8 septiembre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400" i="1" dirty="0" smtClean="0"/>
          </a:p>
        </p:txBody>
      </p:sp>
      <p:pic>
        <p:nvPicPr>
          <p:cNvPr id="34819" name="Picture 51" descr="MC90035192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341438"/>
            <a:ext cx="181292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4 Imagen" descr="CUIDEMOS LA ESCUEL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4286250"/>
            <a:ext cx="3143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smtClean="0"/>
              <a:t>ESCUELA OFICIAL DE IDIOMAS DE SAN ROQUE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un espacio de respeto: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de compañerismo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puntualidad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con móviles apagados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… y a disfrutar aprendiendo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</p:txBody>
      </p:sp>
      <p:pic>
        <p:nvPicPr>
          <p:cNvPr id="35844" name="3 Imagen" descr="MOVIL APAGADO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17145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14" descr="Forges+idiom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4437063"/>
            <a:ext cx="38100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6" descr="Aprendiendo%20idiom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4292600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Rectángulo"/>
          <p:cNvSpPr/>
          <p:nvPr/>
        </p:nvSpPr>
        <p:spPr>
          <a:xfrm>
            <a:off x="323850" y="3284538"/>
            <a:ext cx="7343775" cy="1800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395288" y="1700213"/>
            <a:ext cx="6913562" cy="2160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>
                <a:solidFill>
                  <a:srgbClr val="7F7F7F"/>
                </a:solidFill>
              </a:rPr>
              <a:t>Evaluación de diciembre: boletín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>
                <a:solidFill>
                  <a:srgbClr val="7F7F7F"/>
                </a:solidFill>
              </a:rPr>
              <a:t>Examen preparatorio de febrero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>
                <a:solidFill>
                  <a:srgbClr val="7F7F7F"/>
                </a:solidFill>
              </a:rPr>
              <a:t>Examen final de junio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>
                <a:solidFill>
                  <a:srgbClr val="7F7F7F"/>
                </a:solidFill>
              </a:rPr>
              <a:t>Convocatoria extraordinaria de septiembre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/>
              <a:t>Asistencia/faltas: superar 30% de faltas supone pérdida  evaluación continua y permanecer escolarizado: faltas de menores justificadas por padres/tutores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400" smtClean="0"/>
              <a:t>Fechas de exámenes no sujetas a cambio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280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9271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0000"/>
                </a:solidFill>
              </a:rPr>
              <a:t>Exámenes y evaluaciones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pic>
        <p:nvPicPr>
          <p:cNvPr id="16388" name="Picture 12" descr="C:\Documents and Settings\PC1\Configuración local\Archivos temporales de Internet\Content.IE5\25QLEPWJ\MCj039812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1484313"/>
            <a:ext cx="16779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4" descr="C:\Documents and Settings\PC1\Configuración local\Archivos temporales de Internet\Content.IE5\2PSJWHG7\MCj034335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4221163"/>
            <a:ext cx="17430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Documents and Settings\PC1\Configuración local\Archivos temporales de Internet\Content.IE5\BYWNF58P\MCj023178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000107"/>
            <a:ext cx="2428892" cy="1785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188" cy="1143000"/>
          </a:xfrm>
        </p:spPr>
        <p:txBody>
          <a:bodyPr/>
          <a:lstStyle/>
          <a:p>
            <a:pPr eaLnBrk="1" hangingPunct="1"/>
            <a:r>
              <a:rPr lang="es-ES" sz="4000" b="1" dirty="0" smtClean="0">
                <a:solidFill>
                  <a:srgbClr val="FF0000"/>
                </a:solidFill>
              </a:rPr>
              <a:t>Tipología de exámenes</a:t>
            </a: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u="sng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u="sng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4 </a:t>
            </a:r>
            <a:r>
              <a:rPr lang="es-ES" dirty="0" smtClean="0">
                <a:solidFill>
                  <a:srgbClr val="7F7F7F"/>
                </a:solidFill>
              </a:rPr>
              <a:t>destrezas: hablar, escribir, escuchar, leer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Calificación por destreza: APTO / NO APTO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APTO el examen: aprobando las 4 destrezas                      y superando el 60% de cada destreza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Tribunal para los alumnos de 2º NB, NI, 1º NA, 2º NA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>
                <a:solidFill>
                  <a:srgbClr val="7F7F7F"/>
                </a:solidFill>
              </a:rPr>
              <a:t>Evaluación continua en 1º N.B.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7999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>
                <a:latin typeface="Calibri" pitchFamily="34" charset="0"/>
              </a:rPr>
              <a:t>ESCUELA OFICIAL DE IDIOMAS DE SAN ROQUE</a:t>
            </a:r>
          </a:p>
        </p:txBody>
      </p:sp>
      <p:sp>
        <p:nvSpPr>
          <p:cNvPr id="18434" name="4 CuadroTexto"/>
          <p:cNvSpPr txBox="1">
            <a:spLocks noChangeArrowheads="1"/>
          </p:cNvSpPr>
          <p:nvPr/>
        </p:nvSpPr>
        <p:spPr bwMode="auto">
          <a:xfrm>
            <a:off x="642938" y="1857375"/>
            <a:ext cx="7929562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SECRETARÍA:</a:t>
            </a: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- MAÑANAS L-V: 10.00-13.00 h</a:t>
            </a: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                 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MIÉRCOLES: 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17.00-19.00 h</a:t>
            </a:r>
          </a:p>
          <a:p>
            <a:pPr>
              <a:defRPr/>
            </a:pPr>
            <a:endParaRPr lang="es-ES" sz="24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DIRECCIÓN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: lunes 16.00 -18.00  y miércoles  12.00-13.00 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h</a:t>
            </a:r>
          </a:p>
          <a:p>
            <a:pPr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(por confirmar)</a:t>
            </a:r>
            <a:endParaRPr lang="es-ES" sz="24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s-ES" sz="24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JEFATURA DE ESTUDIOS: </a:t>
            </a:r>
          </a:p>
          <a:p>
            <a:pPr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lunes 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18.00-20.00 h y </a:t>
            </a: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martes 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13.00-14.00 h</a:t>
            </a:r>
          </a:p>
          <a:p>
            <a:pPr>
              <a:defRPr/>
            </a:pPr>
            <a:endParaRPr lang="es-ES" sz="2400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CLASES: 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turnos de mañana (inglés) </a:t>
            </a: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16.15-18-30 o 18-45-21.00 h</a:t>
            </a: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2 veces por semana (L y Mi / </a:t>
            </a:r>
            <a:r>
              <a:rPr lang="es-ES" sz="2400" dirty="0" err="1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Ma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y J)</a:t>
            </a:r>
          </a:p>
          <a:p>
            <a:pPr>
              <a:defRPr/>
            </a:pPr>
            <a:endParaRPr lang="es-ES" b="1" dirty="0">
              <a:latin typeface="Calibri" pitchFamily="34" charset="0"/>
            </a:endParaRP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	       </a:t>
            </a: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</a:t>
            </a:r>
          </a:p>
        </p:txBody>
      </p:sp>
      <p:sp>
        <p:nvSpPr>
          <p:cNvPr id="19459" name="5 CuadroTexto"/>
          <p:cNvSpPr txBox="1">
            <a:spLocks noChangeArrowheads="1"/>
          </p:cNvSpPr>
          <p:nvPr/>
        </p:nvSpPr>
        <p:spPr bwMode="auto">
          <a:xfrm>
            <a:off x="642938" y="1285875"/>
            <a:ext cx="671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3200" b="1" dirty="0" smtClean="0">
                <a:solidFill>
                  <a:srgbClr val="FF0000"/>
                </a:solidFill>
                <a:latin typeface="Calibri" pitchFamily="34" charset="0"/>
              </a:rPr>
              <a:t>Horarios de atención al alumnado  </a:t>
            </a:r>
            <a:endParaRPr lang="es-ES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9460" name="Picture 2" descr="C:\Documents and Settings\PC1\Configuración local\Archivos temporales de Internet\Content.IE5\SNKFEN0Z\MCj040466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1928803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arearh.com/fotos/trabajo_a_turn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714884"/>
            <a:ext cx="1143008" cy="12144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433388"/>
          </a:xfrm>
        </p:spPr>
        <p:txBody>
          <a:bodyPr/>
          <a:lstStyle/>
          <a:p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Información tablones</a:t>
            </a:r>
            <a:r>
              <a:rPr lang="es-ES" sz="4000" dirty="0" smtClean="0"/>
              <a:t/>
            </a:r>
            <a:br>
              <a:rPr lang="es-ES" sz="4000" dirty="0" smtClean="0"/>
            </a:br>
            <a:endParaRPr lang="es-ES" sz="4000" dirty="0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s-ES" i="1" dirty="0" smtClean="0"/>
              <a:t>El Alumno debe informarse a través de </a:t>
            </a:r>
            <a:endParaRPr lang="es-ES" i="1" dirty="0" smtClean="0"/>
          </a:p>
          <a:p>
            <a:pPr>
              <a:buFont typeface="Arial" charset="0"/>
              <a:buNone/>
            </a:pPr>
            <a:r>
              <a:rPr lang="es-ES" i="1" dirty="0" smtClean="0"/>
              <a:t>los </a:t>
            </a:r>
            <a:r>
              <a:rPr lang="es-ES" i="1" dirty="0" smtClean="0"/>
              <a:t>tablones oficiales de la Escuela</a:t>
            </a:r>
            <a:r>
              <a:rPr lang="es-ES" dirty="0" smtClean="0">
                <a:solidFill>
                  <a:srgbClr val="7F7F7F"/>
                </a:solidFill>
              </a:rPr>
              <a:t>: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Secretaría: plazos de matriculación, anulación de </a:t>
            </a:r>
            <a:r>
              <a:rPr lang="es-ES" dirty="0" smtClean="0">
                <a:solidFill>
                  <a:srgbClr val="7F7F7F"/>
                </a:solidFill>
              </a:rPr>
              <a:t>matrícula</a:t>
            </a:r>
            <a:r>
              <a:rPr lang="es-ES" dirty="0" smtClean="0">
                <a:solidFill>
                  <a:srgbClr val="7F7F7F"/>
                </a:solidFill>
              </a:rPr>
              <a:t>, solicitud de títulos, …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Departamentos: libros de </a:t>
            </a:r>
            <a:r>
              <a:rPr lang="es-ES" dirty="0" smtClean="0">
                <a:solidFill>
                  <a:srgbClr val="7F7F7F"/>
                </a:solidFill>
              </a:rPr>
              <a:t>texto…</a:t>
            </a:r>
            <a:endParaRPr lang="es-ES" dirty="0" smtClean="0">
              <a:solidFill>
                <a:srgbClr val="7F7F7F"/>
              </a:solidFill>
            </a:endParaRPr>
          </a:p>
          <a:p>
            <a:r>
              <a:rPr lang="es-ES" dirty="0" smtClean="0">
                <a:solidFill>
                  <a:srgbClr val="7F7F7F"/>
                </a:solidFill>
              </a:rPr>
              <a:t>Actividades Culturales, </a:t>
            </a:r>
            <a:r>
              <a:rPr lang="es-ES" dirty="0" err="1" smtClean="0">
                <a:solidFill>
                  <a:srgbClr val="7F7F7F"/>
                </a:solidFill>
              </a:rPr>
              <a:t>That’s</a:t>
            </a:r>
            <a:r>
              <a:rPr lang="es-ES" dirty="0" smtClean="0">
                <a:solidFill>
                  <a:srgbClr val="7F7F7F"/>
                </a:solidFill>
              </a:rPr>
              <a:t> </a:t>
            </a:r>
            <a:r>
              <a:rPr lang="es-ES" dirty="0" err="1" smtClean="0">
                <a:solidFill>
                  <a:srgbClr val="7F7F7F"/>
                </a:solidFill>
              </a:rPr>
              <a:t>English</a:t>
            </a:r>
            <a:endParaRPr lang="es-ES" dirty="0" smtClean="0">
              <a:solidFill>
                <a:srgbClr val="7F7F7F"/>
              </a:solidFill>
            </a:endParaRPr>
          </a:p>
          <a:p>
            <a:r>
              <a:rPr lang="es-ES" dirty="0" smtClean="0">
                <a:solidFill>
                  <a:srgbClr val="7F7F7F"/>
                </a:solidFill>
              </a:rPr>
              <a:t>Asociación de Alumnos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Anuncios particulares y </a:t>
            </a:r>
            <a:r>
              <a:rPr lang="es-ES" dirty="0" smtClean="0">
                <a:solidFill>
                  <a:srgbClr val="7F7F7F"/>
                </a:solidFill>
              </a:rPr>
              <a:t>publicidad</a:t>
            </a: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…y de su página web: </a:t>
            </a:r>
            <a:r>
              <a:rPr lang="es-ES" dirty="0" smtClean="0">
                <a:solidFill>
                  <a:schemeClr val="accent1"/>
                </a:solidFill>
                <a:hlinkClick r:id="rId2"/>
              </a:rPr>
              <a:t>www.eoisanroque.es</a:t>
            </a:r>
            <a:r>
              <a:rPr lang="es-ES" dirty="0" smtClean="0">
                <a:solidFill>
                  <a:schemeClr val="accent1"/>
                </a:solidFill>
              </a:rPr>
              <a:t> </a:t>
            </a:r>
            <a:endParaRPr lang="es-ES" dirty="0" smtClean="0">
              <a:solidFill>
                <a:srgbClr val="FF0000"/>
              </a:solidFill>
            </a:endParaRP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pic>
        <p:nvPicPr>
          <p:cNvPr id="20483" name="Picture 2" descr="http://t0.gstatic.com/images?q=tbn:ANd9GcTT7XpBM_EcBsT6j0v5pXvsqJXHyRaVd-7mOl8MN2SJTfBBo3o&amp;t=1&amp;usg=__ifT_k9Fh6H2iEe0RUy5epnp8Oss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500063"/>
            <a:ext cx="1601769" cy="185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ctrTitle"/>
          </p:nvPr>
        </p:nvSpPr>
        <p:spPr>
          <a:xfrm>
            <a:off x="684213" y="333375"/>
            <a:ext cx="7772400" cy="1439863"/>
          </a:xfrm>
        </p:spPr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>Tutorías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844675"/>
            <a:ext cx="6400800" cy="3794125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El alumnado podrá disponer de tutorías para ser informado de su proceso de aprendizaje durante el curso</a:t>
            </a:r>
          </a:p>
          <a:p>
            <a:pPr>
              <a:defRPr/>
            </a:pPr>
            <a:r>
              <a:rPr lang="es-ES" dirty="0" smtClean="0"/>
              <a:t>La tutoría podrá </a:t>
            </a:r>
            <a:r>
              <a:rPr lang="es-ES" dirty="0" smtClean="0"/>
              <a:t>ser </a:t>
            </a:r>
            <a:r>
              <a:rPr lang="es-ES" dirty="0" smtClean="0"/>
              <a:t>fijada </a:t>
            </a:r>
            <a:r>
              <a:rPr lang="es-ES" dirty="0" smtClean="0"/>
              <a:t>por el </a:t>
            </a:r>
            <a:r>
              <a:rPr lang="es-ES" dirty="0" err="1" smtClean="0"/>
              <a:t>profesor@</a:t>
            </a:r>
            <a:r>
              <a:rPr lang="es-ES" dirty="0" smtClean="0"/>
              <a:t> o </a:t>
            </a:r>
            <a:r>
              <a:rPr lang="es-ES" dirty="0" smtClean="0"/>
              <a:t>solicitada previamente por </a:t>
            </a:r>
            <a:r>
              <a:rPr lang="es-ES" dirty="0" smtClean="0"/>
              <a:t>el </a:t>
            </a:r>
            <a:r>
              <a:rPr lang="es-ES" dirty="0" smtClean="0"/>
              <a:t>alumno </a:t>
            </a:r>
            <a:endParaRPr lang="es-ES" dirty="0" smtClean="0"/>
          </a:p>
          <a:p>
            <a:pPr>
              <a:defRPr/>
            </a:pPr>
            <a:r>
              <a:rPr lang="es-ES" dirty="0" smtClean="0"/>
              <a:t>El horario </a:t>
            </a:r>
            <a:r>
              <a:rPr lang="es-ES" dirty="0" smtClean="0"/>
              <a:t>te </a:t>
            </a:r>
            <a:r>
              <a:rPr lang="es-ES" dirty="0" smtClean="0"/>
              <a:t>lo comunicará tu </a:t>
            </a:r>
            <a:r>
              <a:rPr lang="es-ES" dirty="0" smtClean="0"/>
              <a:t>profe</a:t>
            </a:r>
          </a:p>
        </p:txBody>
      </p:sp>
      <p:pic>
        <p:nvPicPr>
          <p:cNvPr id="21507" name="Picture 6" descr="MC90027922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260350"/>
            <a:ext cx="1520825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Título"/>
          <p:cNvSpPr>
            <a:spLocks noGrp="1"/>
          </p:cNvSpPr>
          <p:nvPr>
            <p:ph type="ctrTitle"/>
          </p:nvPr>
        </p:nvSpPr>
        <p:spPr>
          <a:xfrm>
            <a:off x="611188" y="549275"/>
            <a:ext cx="7772400" cy="792163"/>
          </a:xfrm>
        </p:spPr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>Dpto. Inglés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412875"/>
            <a:ext cx="6400800" cy="3744913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Libros de texto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sz="2400" dirty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133600"/>
            <a:ext cx="12954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2060575"/>
            <a:ext cx="12985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2133600"/>
            <a:ext cx="13446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4286256"/>
            <a:ext cx="12954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4214818"/>
            <a:ext cx="13033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Título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576262"/>
          </a:xfrm>
        </p:spPr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>
                <a:solidFill>
                  <a:srgbClr val="FF0000"/>
                </a:solidFill>
              </a:rPr>
              <a:t>Dpto. Francés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125538"/>
            <a:ext cx="6584950" cy="4391025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Libros de texto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sz="2400" dirty="0" smtClean="0"/>
              <a:t> </a:t>
            </a:r>
          </a:p>
        </p:txBody>
      </p: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0" y="2476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lang="es-ES">
              <a:ea typeface="Calibri" pitchFamily="34" charset="0"/>
              <a:cs typeface="Arial" charset="0"/>
            </a:endParaRPr>
          </a:p>
        </p:txBody>
      </p:sp>
      <p:sp>
        <p:nvSpPr>
          <p:cNvPr id="24580" name="Rectangle 7">
            <a:hlinkClick r:id="rId2"/>
          </p:cNvPr>
          <p:cNvSpPr>
            <a:spLocks noChangeArrowheads="1"/>
          </p:cNvSpPr>
          <p:nvPr/>
        </p:nvSpPr>
        <p:spPr bwMode="auto">
          <a:xfrm>
            <a:off x="0" y="4422775"/>
            <a:ext cx="1841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900">
              <a:cs typeface="Arial" charset="0"/>
            </a:endParaRPr>
          </a:p>
          <a:p>
            <a:pPr eaLnBrk="0" hangingPunct="0"/>
            <a:endParaRPr lang="es-ES">
              <a:cs typeface="Arial" charset="0"/>
            </a:endParaRPr>
          </a:p>
        </p:txBody>
      </p:sp>
      <p:pic>
        <p:nvPicPr>
          <p:cNvPr id="24581" name="il_fi" descr="http://www.auplaisirdeslangues.fr/images/HACHaltereg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785926"/>
            <a:ext cx="16192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il_fi" descr="http://www.internationalbooks.ie/mcart/pc/catalog/97820115544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928802"/>
            <a:ext cx="14763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il_fi" descr="http://www.eiffel-livres.com/images/alter_e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1785926"/>
            <a:ext cx="16668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il_fi" descr="http://www.grantandcutler.com/images/jackets/97822780582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4429132"/>
            <a:ext cx="15113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1830</TotalTime>
  <Words>903</Words>
  <Application>Microsoft Office PowerPoint</Application>
  <PresentationFormat>Presentación en pantalla (4:3)</PresentationFormat>
  <Paragraphs>205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Diapositiva 1</vt:lpstr>
      <vt:lpstr>    ESCUELA OFICIAL DE IDIOMAS DE SAN ROQUE   - INGLÉS   - FRANCÉS  - ALEMÁN   - ESPAÑOL PARA EXTRANJEROS -THAT´S ENGLISH  - SEMIPRESENCIAL  - TALLER DE ITALIANO</vt:lpstr>
      <vt:lpstr>Exámenes y evaluaciones </vt:lpstr>
      <vt:lpstr>Tipología de exámenes</vt:lpstr>
      <vt:lpstr>Diapositiva 5</vt:lpstr>
      <vt:lpstr> Información tablones </vt:lpstr>
      <vt:lpstr>Tutorías</vt:lpstr>
      <vt:lpstr>Dpto. Inglés</vt:lpstr>
      <vt:lpstr>   Dpto. Francés   </vt:lpstr>
      <vt:lpstr> Dpto. Alemán </vt:lpstr>
      <vt:lpstr>Dpto. Español</vt:lpstr>
      <vt:lpstr>Cómo ser un buen alumno</vt:lpstr>
      <vt:lpstr>Cómo ser un buen alumno (2)</vt:lpstr>
      <vt:lpstr>Diapositiva 14</vt:lpstr>
      <vt:lpstr>ESCUELA OFICIAL DE IDIOMAS DE SAN ROQUE ¿qué más debes saber?</vt:lpstr>
      <vt:lpstr>  ESCUELA OFICIAL DE IDIOMAS DE SAN ROQUE  Asociación de Alumnos </vt:lpstr>
      <vt:lpstr>Diapositiva 17</vt:lpstr>
      <vt:lpstr>Actividades culturales</vt:lpstr>
      <vt:lpstr>ESCUELA OFICIAL DE IDIOMAS DE SAN ROQUE</vt:lpstr>
      <vt:lpstr> ESCUELA OFICIAL DE IDIOMAS DE SAN ROQUE calendario del alumnado </vt:lpstr>
      <vt:lpstr>ESCUELA OFICIAL DE IDIOMAS DE SAN ROQUE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jerry</dc:creator>
  <cp:lastModifiedBy>Usuario</cp:lastModifiedBy>
  <cp:revision>155</cp:revision>
  <dcterms:modified xsi:type="dcterms:W3CDTF">2011-09-14T08:50:16Z</dcterms:modified>
</cp:coreProperties>
</file>